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lex Brush"/>
      <p:regular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Actor"/>
      <p:regular r:id="rId35"/>
    </p:embeddedFont>
    <p:embeddedFont>
      <p:font typeface="Gilda Display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regular.fntdata"/><Relationship Id="rId30" Type="http://schemas.openxmlformats.org/officeDocument/2006/relationships/font" Target="fonts/AlexBrush-regular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8.xml"/><Relationship Id="rId35" Type="http://schemas.openxmlformats.org/officeDocument/2006/relationships/font" Target="fonts/Actor-regular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daDisplay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159015ff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159015ff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15fc23b8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15fc23b8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15fc23b8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15fc23b8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15fc23b8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15fc23b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15fc23b8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15fc23b8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15fc23b8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15fc23b8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15fc23b8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15fc23b8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15fc23b8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15fc23b8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histogram, we can see a relatively normal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a slight positive skew. The boxplot shows several outliers throughout the entire distribution,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majority of them existing around the center. The scatter plot is mostly clustered with a slight positive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correlation including the few outliers. The residual plot shows plots that are closely packed in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left side of the graph and has a few outliers that exist as the potassium sulfate increases. There is a skewness of 2.426, mean of 0.658, sd of 0.17, and IQR of 0.18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15fc23b8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15fc23b8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1C36"/>
              </a:buClr>
              <a:buSzPts val="1400"/>
              <a:buFont typeface="Actor"/>
              <a:buChar char="-"/>
            </a:pPr>
            <a:r>
              <a:rPr lang="en" sz="1400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In the histogram, we can see a relatively positive skew in the distribution. </a:t>
            </a:r>
            <a:endParaRPr sz="1400"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1C36"/>
              </a:buClr>
              <a:buSzPts val="1400"/>
              <a:buFont typeface="Actor"/>
              <a:buChar char="-"/>
            </a:pPr>
            <a:r>
              <a:rPr lang="en" sz="1400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The Boxplot shows several outliers in the middle of the distribution. </a:t>
            </a:r>
            <a:endParaRPr sz="1400"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1C36"/>
              </a:buClr>
              <a:buSzPts val="1400"/>
              <a:buFont typeface="Actor"/>
              <a:buChar char="-"/>
            </a:pPr>
            <a:r>
              <a:rPr lang="en" sz="1400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The scatter plot is mostly clustered with a slight positive correlation. </a:t>
            </a:r>
            <a:endParaRPr sz="1400"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1C36"/>
              </a:buClr>
              <a:buSzPts val="1400"/>
              <a:buFont typeface="Actor"/>
              <a:buChar char="-"/>
            </a:pPr>
            <a:r>
              <a:rPr lang="en" sz="1400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The residual plot shows plots that are closely packed in the center and widely scattered around the edges with a few outliers. </a:t>
            </a:r>
            <a:endParaRPr sz="1400"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51C36"/>
              </a:buClr>
              <a:buSzPts val="1400"/>
              <a:buFont typeface="Actor"/>
              <a:buChar char="-"/>
            </a:pPr>
            <a:r>
              <a:rPr lang="en" sz="1400">
                <a:solidFill>
                  <a:srgbClr val="551C36"/>
                </a:solidFill>
                <a:latin typeface="Actor"/>
                <a:ea typeface="Actor"/>
                <a:cs typeface="Actor"/>
                <a:sym typeface="Actor"/>
              </a:rPr>
              <a:t>There is a skewness of 0.86, mean of 10.423, sd of 1.066, and IQR of 1.6.</a:t>
            </a:r>
            <a:endParaRPr sz="1400">
              <a:solidFill>
                <a:srgbClr val="551C36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15fc23b8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15fc23b8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15fc23b8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15fc23b8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159015ff4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159015ff4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15fc23b8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15fc23b8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15fc23b8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15fc23b8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15fc23b8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15fc23b8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15fc23b8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15fc23b8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1c79bfe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1c79bfe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159015ff4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159015ff4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159015ff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159015ff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159015ff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159015ff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59015ff4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159015ff4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15fc23b8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15fc23b8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15fc23b8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15fc23b8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15fc23b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15fc23b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6EE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48375" y="-367850"/>
            <a:ext cx="2782898" cy="33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062675" y="197247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7117899" y="852825"/>
            <a:ext cx="1848726" cy="223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329425" y="187017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">
            <a:off x="6614404" y="2876501"/>
            <a:ext cx="1272993" cy="13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2" y="949575"/>
            <a:ext cx="2337624" cy="3854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426850" y="1380375"/>
            <a:ext cx="4290300" cy="161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2426850" y="3081725"/>
            <a:ext cx="4290300" cy="4854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3810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 flipH="1">
            <a:off x="-1977568" y="777022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-2169073" y="417578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87600" y="2037474"/>
            <a:ext cx="2431737" cy="40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359008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086451" y="30751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5534176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5534176" y="307440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10701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086451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5534176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2086451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5534176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title"/>
          </p:nvPr>
        </p:nvSpPr>
        <p:spPr>
          <a:xfrm>
            <a:off x="717750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950" y="3799775"/>
            <a:ext cx="1617726" cy="1466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7" y="4350450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3"/>
          <p:cNvSpPr/>
          <p:nvPr/>
        </p:nvSpPr>
        <p:spPr>
          <a:xfrm>
            <a:off x="8299525" y="3799775"/>
            <a:ext cx="1617600" cy="16176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8377975" y="3639950"/>
            <a:ext cx="1617600" cy="16176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8124944" y="4322226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hasCustomPrompt="1" idx="9" type="title"/>
          </p:nvPr>
        </p:nvSpPr>
        <p:spPr>
          <a:xfrm>
            <a:off x="1070100" y="1725450"/>
            <a:ext cx="8916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13" type="title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4" type="title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5" type="subTitle"/>
          </p:nvPr>
        </p:nvSpPr>
        <p:spPr>
          <a:xfrm>
            <a:off x="2086451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 ">
  <p:cSld name="ONE_COLUMN_TEXT_1_1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722375" y="1389600"/>
            <a:ext cx="4281300" cy="31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 rot="6207446">
            <a:off x="-933336" y="412865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hasCustomPrompt="1" type="title"/>
          </p:nvPr>
        </p:nvSpPr>
        <p:spPr>
          <a:xfrm>
            <a:off x="2485499" y="617675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485499" y="1281274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2" type="title"/>
          </p:nvPr>
        </p:nvSpPr>
        <p:spPr>
          <a:xfrm>
            <a:off x="2485499" y="3408524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3" type="subTitle"/>
          </p:nvPr>
        </p:nvSpPr>
        <p:spPr>
          <a:xfrm>
            <a:off x="2485499" y="4072125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hasCustomPrompt="1" idx="4" type="title"/>
          </p:nvPr>
        </p:nvSpPr>
        <p:spPr>
          <a:xfrm>
            <a:off x="2485501" y="2013099"/>
            <a:ext cx="4173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35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5" type="subTitle"/>
          </p:nvPr>
        </p:nvSpPr>
        <p:spPr>
          <a:xfrm>
            <a:off x="2485501" y="2676700"/>
            <a:ext cx="4173000" cy="4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25" y="539501"/>
            <a:ext cx="1455273" cy="15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928450" y="2037399"/>
            <a:ext cx="427951" cy="45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608601" y="1869699"/>
            <a:ext cx="283351" cy="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5400000">
            <a:off x="346953" y="1888101"/>
            <a:ext cx="205675" cy="1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flipH="1" rot="2700002">
            <a:off x="-959549" y="-922500"/>
            <a:ext cx="4132175" cy="2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flipH="1" rot="-6441188">
            <a:off x="7715875" y="-1021007"/>
            <a:ext cx="2605782" cy="25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 flipH="1">
            <a:off x="-959560" y="1610562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-1242438" y="1571175"/>
            <a:ext cx="3114600" cy="46353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3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17756" y="22518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330809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5904675" y="22518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717756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3309633" y="3781650"/>
            <a:ext cx="2526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5906512" y="3781650"/>
            <a:ext cx="2525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2375" y="539500"/>
            <a:ext cx="77082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522500" y="324374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43278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351759">
            <a:off x="791581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7" type="subTitle"/>
          </p:nvPr>
        </p:nvSpPr>
        <p:spPr>
          <a:xfrm>
            <a:off x="7116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da Display"/>
              <a:buAutoNum type="alphaU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rabi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alpha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"/>
              <a:buAutoNum type="romanLcPeriod"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8" type="subTitle"/>
          </p:nvPr>
        </p:nvSpPr>
        <p:spPr>
          <a:xfrm>
            <a:off x="7223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9" type="subTitle"/>
          </p:nvPr>
        </p:nvSpPr>
        <p:spPr>
          <a:xfrm>
            <a:off x="3309263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3" type="subTitle"/>
          </p:nvPr>
        </p:nvSpPr>
        <p:spPr>
          <a:xfrm>
            <a:off x="3319963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4" type="subTitle"/>
          </p:nvPr>
        </p:nvSpPr>
        <p:spPr>
          <a:xfrm>
            <a:off x="5897275" y="1701100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5" type="subTitle"/>
          </p:nvPr>
        </p:nvSpPr>
        <p:spPr>
          <a:xfrm>
            <a:off x="5907975" y="3247225"/>
            <a:ext cx="2526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ONLY_1_1_2"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7210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2" type="subTitle"/>
          </p:nvPr>
        </p:nvSpPr>
        <p:spPr>
          <a:xfrm>
            <a:off x="3496350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3" type="subTitle"/>
          </p:nvPr>
        </p:nvSpPr>
        <p:spPr>
          <a:xfrm>
            <a:off x="6270194" y="3241050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302883">
            <a:off x="-176787" y="3797575"/>
            <a:ext cx="1798314" cy="17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8215344" y="4400063"/>
            <a:ext cx="61166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9">
            <a:off x="3215766" y="3883960"/>
            <a:ext cx="1390006" cy="13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0016">
            <a:off x="4063632" y="4135725"/>
            <a:ext cx="1182678" cy="123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5682" y="439832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72237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3496350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6" type="subTitle"/>
          </p:nvPr>
        </p:nvSpPr>
        <p:spPr>
          <a:xfrm>
            <a:off x="6270325" y="27046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3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3331325" y="178822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2" type="subTitle"/>
          </p:nvPr>
        </p:nvSpPr>
        <p:spPr>
          <a:xfrm>
            <a:off x="3331325" y="3158175"/>
            <a:ext cx="249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3" type="subTitle"/>
          </p:nvPr>
        </p:nvSpPr>
        <p:spPr>
          <a:xfrm>
            <a:off x="1828475" y="232537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4" type="subTitle"/>
          </p:nvPr>
        </p:nvSpPr>
        <p:spPr>
          <a:xfrm>
            <a:off x="1828475" y="36953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8" name="Google Shape;14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351740">
            <a:off x="97882" y="3238768"/>
            <a:ext cx="1322333" cy="137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15" y="3962800"/>
            <a:ext cx="2304209" cy="12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 flipH="1">
            <a:off x="7569250" y="31963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4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880575" y="2419075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6052850" y="2419075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155" name="Google Shape;155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790865" y="4408224"/>
            <a:ext cx="427974" cy="4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530187" y="4659529"/>
            <a:ext cx="283351" cy="2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-5400000">
            <a:off x="289428" y="4657051"/>
            <a:ext cx="205675" cy="1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799996">
            <a:off x="6724127" y="3651675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3" type="subTitle"/>
          </p:nvPr>
        </p:nvSpPr>
        <p:spPr>
          <a:xfrm>
            <a:off x="884944" y="29611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6052850" y="2961175"/>
            <a:ext cx="214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2635288" y="1238400"/>
            <a:ext cx="475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800">
                <a:solidFill>
                  <a:schemeClr val="accent1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10000">
                <a:solidFill>
                  <a:schemeClr val="accent1"/>
                </a:solidFill>
                <a:latin typeface="Alex Brush"/>
                <a:ea typeface="Alex Brush"/>
                <a:cs typeface="Alex Brush"/>
                <a:sym typeface="Alex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635288" y="2307875"/>
            <a:ext cx="47598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78200" y="1783349"/>
            <a:ext cx="4238075" cy="4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91525" y="3096089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058275" y="3031750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4_1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2" type="subTitle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3" type="subTitle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4" type="subTitle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9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1590823" y="2288451"/>
            <a:ext cx="2624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2" type="subTitle"/>
          </p:nvPr>
        </p:nvSpPr>
        <p:spPr>
          <a:xfrm>
            <a:off x="5674495" y="3630450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3" type="subTitle"/>
          </p:nvPr>
        </p:nvSpPr>
        <p:spPr>
          <a:xfrm>
            <a:off x="5674480" y="2288451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1590808" y="3628800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8846522">
            <a:off x="7184227" y="3245674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5" type="subTitle"/>
          </p:nvPr>
        </p:nvSpPr>
        <p:spPr>
          <a:xfrm>
            <a:off x="1589488" y="19037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6" type="subTitle"/>
          </p:nvPr>
        </p:nvSpPr>
        <p:spPr>
          <a:xfrm>
            <a:off x="1592163" y="32440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7" type="subTitle"/>
          </p:nvPr>
        </p:nvSpPr>
        <p:spPr>
          <a:xfrm>
            <a:off x="5674588" y="19029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8" type="subTitle"/>
          </p:nvPr>
        </p:nvSpPr>
        <p:spPr>
          <a:xfrm>
            <a:off x="5677263" y="32433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4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80" name="Google Shape;180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 rot="3050843">
            <a:off x="-933337" y="4128651"/>
            <a:ext cx="1798313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24"/>
          <p:cNvSpPr/>
          <p:nvPr/>
        </p:nvSpPr>
        <p:spPr>
          <a:xfrm flipH="1">
            <a:off x="989113" y="2713239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22363" y="2648900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4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6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89" name="Google Shape;189;p2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152750" y="35296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238" y="4017850"/>
            <a:ext cx="1018224" cy="105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7">
    <p:bg>
      <p:bgPr>
        <a:solidFill>
          <a:schemeClr val="accen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3475" y="539500"/>
            <a:ext cx="7706400" cy="669900"/>
          </a:xfrm>
          <a:prstGeom prst="rect">
            <a:avLst/>
          </a:prstGeom>
          <a:solidFill>
            <a:srgbClr val="551C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93" name="Google Shape;193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 rot="3217596">
            <a:off x="-803326" y="3886573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9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375" y="3927876"/>
            <a:ext cx="1308908" cy="136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94377" y="4020855"/>
            <a:ext cx="990673" cy="9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8709900" y="40065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0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1" name="Google Shape;201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-4125036">
            <a:off x="6645952" y="3384325"/>
            <a:ext cx="2681374" cy="2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81250" y="1816200"/>
            <a:ext cx="246550" cy="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1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5" name="Google Shape;2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3121" y="3978474"/>
            <a:ext cx="1397173" cy="14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924" y="4088824"/>
            <a:ext cx="999400" cy="103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2"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3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14025" y="530225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2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787275" y="991300"/>
            <a:ext cx="3592800" cy="16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787275" y="2804600"/>
            <a:ext cx="3592800" cy="13476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13" name="Google Shape;213;p3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7749161">
            <a:off x="-658453" y="-506490"/>
            <a:ext cx="2682663" cy="26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 rot="2362595">
            <a:off x="8144510" y="630984"/>
            <a:ext cx="489401" cy="4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408750" y="734801"/>
            <a:ext cx="611649" cy="6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4003625" y="1499750"/>
            <a:ext cx="44271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1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4003675" y="2989050"/>
            <a:ext cx="4427100" cy="100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9" name="Google Shape;219;p3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6736724" y="-627975"/>
            <a:ext cx="2665275" cy="26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2">
    <p:bg>
      <p:bgPr>
        <a:solidFill>
          <a:schemeClr val="accen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22" name="Google Shape;222;p3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86125" y="3563404"/>
            <a:ext cx="2263151" cy="20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idx="1" type="subTitle"/>
          </p:nvPr>
        </p:nvSpPr>
        <p:spPr>
          <a:xfrm>
            <a:off x="713225" y="1380375"/>
            <a:ext cx="77175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2_2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722375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36"/>
          <p:cNvSpPr txBox="1"/>
          <p:nvPr>
            <p:ph idx="2" type="subTitle"/>
          </p:nvPr>
        </p:nvSpPr>
        <p:spPr>
          <a:xfrm>
            <a:off x="4655850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3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28" name="Google Shape;228;p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89475" y="4306538"/>
            <a:ext cx="401424" cy="375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5917363" y="2836514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08963" y="2836525"/>
            <a:ext cx="3138600" cy="3315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6789875" y="1626875"/>
            <a:ext cx="3378250" cy="30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2_1_1"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34" name="Google Shape;234;p3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5806375" y="2302649"/>
            <a:ext cx="262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SECTION_HEADER_1_1_1_2">
    <p:bg>
      <p:bgPr>
        <a:solidFill>
          <a:schemeClr val="dk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2433225" y="539500"/>
            <a:ext cx="4277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6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2941938" y="1591500"/>
            <a:ext cx="32601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38"/>
          <p:cNvSpPr/>
          <p:nvPr/>
        </p:nvSpPr>
        <p:spPr>
          <a:xfrm flipH="1">
            <a:off x="-713550" y="185282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/>
          <p:nvPr/>
        </p:nvSpPr>
        <p:spPr>
          <a:xfrm flipH="1">
            <a:off x="-980300" y="1750525"/>
            <a:ext cx="3138600" cy="52722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-1098050" y="2856147"/>
            <a:ext cx="2490599" cy="1899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2877288" y="3609600"/>
            <a:ext cx="3389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100">
                <a:solidFill>
                  <a:schemeClr val="accent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8179225" y="917225"/>
            <a:ext cx="503111" cy="4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528571" y="1540774"/>
            <a:ext cx="224009" cy="2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_1_2"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7340784" y="1700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32692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1759">
            <a:off x="736294" y="3774177"/>
            <a:ext cx="1182679" cy="12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03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815475" y="2418325"/>
            <a:ext cx="2525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b="1" sz="20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815475" y="3031680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803475" y="3031669"/>
            <a:ext cx="2525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125" y="35740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1759">
            <a:off x="687670" y="4078977"/>
            <a:ext cx="1182679" cy="12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flipH="1" rot="-5400000">
            <a:off x="7124198" y="4267177"/>
            <a:ext cx="1835700" cy="18357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flipH="1" rot="-5400000">
            <a:off x="6942833" y="4356199"/>
            <a:ext cx="1835700" cy="18357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7770300" y="823997"/>
            <a:ext cx="2490599" cy="189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672775" y="1996575"/>
            <a:ext cx="4758000" cy="17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ri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8047819" y="4266788"/>
            <a:ext cx="6116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950975" y="1281750"/>
            <a:ext cx="4840200" cy="2226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7000477" y="1230397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91982" y="870953"/>
            <a:ext cx="3948600" cy="39489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562573" y="-1446125"/>
            <a:ext cx="3662424" cy="3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 rot="6207446">
            <a:off x="-555386" y="-195411"/>
            <a:ext cx="1798314" cy="17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-2341495">
            <a:off x="527246" y="792579"/>
            <a:ext cx="826996" cy="7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5512" y="1880948"/>
            <a:ext cx="1257067" cy="117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7435874" y="2009039"/>
            <a:ext cx="3170100" cy="3170100"/>
          </a:xfrm>
          <a:prstGeom prst="pie">
            <a:avLst>
              <a:gd fmla="val 5381710" name="adj1"/>
              <a:gd fmla="val 1620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89616" y="1720474"/>
            <a:ext cx="3170100" cy="3170100"/>
          </a:xfrm>
          <a:prstGeom prst="pie">
            <a:avLst>
              <a:gd fmla="val 5381710" name="adj1"/>
              <a:gd fmla="val 1620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00" y="27455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859" y="3156976"/>
            <a:ext cx="2354488" cy="1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884925" y="539500"/>
            <a:ext cx="2545500" cy="2571000"/>
          </a:xfrm>
          <a:prstGeom prst="rect">
            <a:avLst/>
          </a:prstGeom>
          <a:solidFill>
            <a:schemeClr val="accent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latin typeface="Gilda Display"/>
                <a:ea typeface="Gilda Display"/>
                <a:cs typeface="Gilda Display"/>
                <a:sym typeface="Gilda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b="1"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246950"/>
            <a:ext cx="7708500" cy="3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Perfect Bottle: Quality through Chemistry</a:t>
            </a:r>
            <a:endParaRPr/>
          </a:p>
        </p:txBody>
      </p:sp>
      <p:sp>
        <p:nvSpPr>
          <p:cNvPr id="260" name="Google Shape;260;p42"/>
          <p:cNvSpPr txBox="1"/>
          <p:nvPr>
            <p:ph idx="1" type="subTitle"/>
          </p:nvPr>
        </p:nvSpPr>
        <p:spPr>
          <a:xfrm>
            <a:off x="764125" y="3727950"/>
            <a:ext cx="4618200" cy="6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Megan Dang, Arvind Kamboh, Matthew Barclay, and Riley Baumgarten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Sugar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0" y="1427425"/>
            <a:ext cx="5685599" cy="35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5829475" y="1405925"/>
            <a:ext cx="31977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Natural grape sugars left over after the alcohol fermentation is completed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Chlorides</a:t>
            </a:r>
            <a:endParaRPr/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5" y="1346800"/>
            <a:ext cx="5828750" cy="3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/>
        </p:nvSpPr>
        <p:spPr>
          <a:xfrm>
            <a:off x="5930850" y="1388950"/>
            <a:ext cx="3045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Add to the saltiness of the wine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Adjusting the acidity and taste.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Sulfur Dioxide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88" y="1422850"/>
            <a:ext cx="5708376" cy="35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/>
        </p:nvSpPr>
        <p:spPr>
          <a:xfrm>
            <a:off x="5981800" y="1439650"/>
            <a:ext cx="31386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 natural byproduct of fermentation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Sulfite free means there are no added sulfites in the wine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Sulfur Dioxide</a:t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0" y="1465125"/>
            <a:ext cx="5404251" cy="33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 txBox="1"/>
          <p:nvPr/>
        </p:nvSpPr>
        <p:spPr>
          <a:xfrm>
            <a:off x="5939500" y="1659725"/>
            <a:ext cx="2952600" cy="30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Preservative and enhancer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Used to stop fermentation or help protect the wine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5" y="1456675"/>
            <a:ext cx="5691876" cy="3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5"/>
          <p:cNvSpPr txBox="1"/>
          <p:nvPr/>
        </p:nvSpPr>
        <p:spPr>
          <a:xfrm>
            <a:off x="5880100" y="1676650"/>
            <a:ext cx="31215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Has little effect on wines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Allows for overall control of juice volume in the fermentation process.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0" y="1397475"/>
            <a:ext cx="5363325" cy="3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6"/>
          <p:cNvSpPr txBox="1"/>
          <p:nvPr/>
        </p:nvSpPr>
        <p:spPr>
          <a:xfrm>
            <a:off x="6074850" y="1541300"/>
            <a:ext cx="27495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Acidity level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Ranging on a log scale from 0 (very acidic) to 14 (very basic) with 7 being neutral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Sulphates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00" y="1420500"/>
            <a:ext cx="5391150" cy="33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>
            <a:off x="6027325" y="1632825"/>
            <a:ext cx="28641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Antioxidant that fights off microbial entities that would spoil the wine.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Little is needed, approx. 1/2 teaspoon/gal of wine.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Alcohol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0" y="1558875"/>
            <a:ext cx="5205800" cy="321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/>
        </p:nvSpPr>
        <p:spPr>
          <a:xfrm>
            <a:off x="5277800" y="1777325"/>
            <a:ext cx="37533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The amount of ethanol in a given volume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Amount usually ranges from 5% to 25% in wine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Higher alcohol usually translates to a more “full-bodied” wine. 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Dependent: Quality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5359700" y="2231475"/>
            <a:ext cx="3436500" cy="15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Overall Quality sits around 5-6 out of 10 on average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Very small amounts of wines around 8 (max)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Suggests that overall this type of wine : </a:t>
            </a:r>
            <a:r>
              <a:rPr lang="en" sz="1500"/>
              <a:t>Vinho Verde, tends to be just an “average wine”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1796575"/>
            <a:ext cx="4592824" cy="28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 rotWithShape="1">
          <a:blip r:embed="rId3">
            <a:alphaModFix/>
          </a:blip>
          <a:srcRect b="0" l="12359" r="11391" t="0"/>
          <a:stretch/>
        </p:blipFill>
        <p:spPr>
          <a:xfrm>
            <a:off x="364675" y="1438250"/>
            <a:ext cx="4097376" cy="34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 txBox="1"/>
          <p:nvPr/>
        </p:nvSpPr>
        <p:spPr>
          <a:xfrm>
            <a:off x="4653650" y="1743050"/>
            <a:ext cx="40974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Quality is most correlated with alcohol content and volatile acidity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Expect that these will be important in the linear regression model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Negative correlation between the predictors volatile acidity, citric acid, fixed acidity, and pH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Higher amounts of acid will result in a lower pH 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idx="4294967295"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Project</a:t>
            </a:r>
            <a:endParaRPr/>
          </a:p>
        </p:txBody>
      </p:sp>
      <p:sp>
        <p:nvSpPr>
          <p:cNvPr id="266" name="Google Shape;266;p4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Project</a:t>
            </a:r>
            <a:endParaRPr/>
          </a:p>
        </p:txBody>
      </p:sp>
      <p:sp>
        <p:nvSpPr>
          <p:cNvPr id="267" name="Google Shape;267;p43"/>
          <p:cNvSpPr txBox="1"/>
          <p:nvPr>
            <p:ph idx="1" type="subTitle"/>
          </p:nvPr>
        </p:nvSpPr>
        <p:spPr>
          <a:xfrm>
            <a:off x="713225" y="1380375"/>
            <a:ext cx="7717500" cy="26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go to supermarkets/liquor stores you search for the perfect bottle of wine </a:t>
            </a:r>
            <a:r>
              <a:rPr lang="en"/>
              <a:t>whether that be a specific type like Red or White, Pinot Noir or Cabernet Sauvignon, a certain price point, or even choosing based on the label picture.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the time a buyer can only assume. Certain wineries are known for having good blends however not every vintage (year) is going taste the same.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wanted to dive into what makes a real quality wine and one of the best ways we found is by examining wine’s chemical composition; in our dataset: the predictors.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404" name="Google Shape;404;p61"/>
          <p:cNvSpPr txBox="1"/>
          <p:nvPr/>
        </p:nvSpPr>
        <p:spPr>
          <a:xfrm>
            <a:off x="846775" y="1405750"/>
            <a:ext cx="73176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Used backwards stepwise AIC variable selection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Optimal linear regression model equation: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Quality = βi + β1VolatileAcidity + β2Chlorides + β3FreeSulfurDioxide + β4TotalSulfurDioxide + β5pH + β6Sulfates + β7Alcohol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Removed the following predictors as insignificant: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• Fixed Acidity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• Citric Acid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• Residual Sugar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• Density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The full model AIC was -1375.49 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Minimized to -1380.79 through the stepwise AIC process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25" y="1279500"/>
            <a:ext cx="5022150" cy="38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416" name="Google Shape;416;p63"/>
          <p:cNvSpPr txBox="1"/>
          <p:nvPr/>
        </p:nvSpPr>
        <p:spPr>
          <a:xfrm>
            <a:off x="1027163" y="1710188"/>
            <a:ext cx="1302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KNN Model</a:t>
            </a:r>
            <a:endParaRPr i="1"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175" y="3783575"/>
            <a:ext cx="4078250" cy="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163" y="2200625"/>
            <a:ext cx="5367224" cy="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/>
        </p:nvSpPr>
        <p:spPr>
          <a:xfrm>
            <a:off x="1027175" y="3360575"/>
            <a:ext cx="1599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KNN Validation</a:t>
            </a:r>
            <a:endParaRPr i="1"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5105425" y="3402575"/>
            <a:ext cx="31587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Test partition of 40% of the dataset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Predicted RMSE and MAE values being close to the training data model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Not significant overfitting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>
            <a:off x="6542950" y="2200625"/>
            <a:ext cx="2319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Optimal parameter value for k was determined to be 38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722375" y="1216125"/>
            <a:ext cx="77085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regression slightly better at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Fewer predictors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Slightly lower RMSE and MAPE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Slightly higher R</a:t>
            </a:r>
            <a:r>
              <a:rPr baseline="30000" lang="en"/>
              <a:t>2</a:t>
            </a:r>
            <a:endParaRPr baseline="30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models were pretty good given subjective nature of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~0.36 for both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models useful for wine industry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</a:t>
            </a:r>
            <a:endParaRPr/>
          </a:p>
        </p:txBody>
      </p:sp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3607275" y="1809325"/>
            <a:ext cx="4823400" cy="22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Comparing the Vinho Verde wine to other types would foster new and valuable insights to </a:t>
            </a:r>
            <a:r>
              <a:rPr lang="en"/>
              <a:t>evaluate</a:t>
            </a:r>
            <a:r>
              <a:rPr lang="en"/>
              <a:t> winemaking processes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out which predictor variables (</a:t>
            </a:r>
            <a:r>
              <a:rPr lang="en"/>
              <a:t>specifically</a:t>
            </a:r>
            <a:r>
              <a:rPr lang="en"/>
              <a:t> their numerical amounts) are associated with health benefits such as antioxidants that support heart health, cholesterol, etc. </a:t>
            </a:r>
            <a:endParaRPr/>
          </a:p>
        </p:txBody>
      </p:sp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14650"/>
            <a:ext cx="3302476" cy="247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2086451" y="3344250"/>
            <a:ext cx="24948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Total observations</a:t>
            </a:r>
            <a:endParaRPr sz="1700"/>
          </a:p>
        </p:txBody>
      </p:sp>
      <p:sp>
        <p:nvSpPr>
          <p:cNvPr id="273" name="Google Shape;273;p44"/>
          <p:cNvSpPr txBox="1"/>
          <p:nvPr>
            <p:ph idx="2" type="subTitle"/>
          </p:nvPr>
        </p:nvSpPr>
        <p:spPr>
          <a:xfrm>
            <a:off x="5534176" y="1993650"/>
            <a:ext cx="24948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Numerical Variables</a:t>
            </a:r>
            <a:endParaRPr sz="1700"/>
          </a:p>
        </p:txBody>
      </p:sp>
      <p:sp>
        <p:nvSpPr>
          <p:cNvPr id="274" name="Google Shape;274;p44"/>
          <p:cNvSpPr txBox="1"/>
          <p:nvPr>
            <p:ph idx="3" type="subTitle"/>
          </p:nvPr>
        </p:nvSpPr>
        <p:spPr>
          <a:xfrm>
            <a:off x="5534176" y="3344250"/>
            <a:ext cx="24948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Missing Values</a:t>
            </a:r>
            <a:endParaRPr sz="1700"/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895000" y="3076050"/>
            <a:ext cx="10653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1599</a:t>
            </a:r>
            <a:endParaRPr/>
          </a:p>
        </p:txBody>
      </p:sp>
      <p:sp>
        <p:nvSpPr>
          <p:cNvPr id="276" name="Google Shape;276;p44"/>
          <p:cNvSpPr txBox="1"/>
          <p:nvPr>
            <p:ph idx="4" type="subTitle"/>
          </p:nvPr>
        </p:nvSpPr>
        <p:spPr>
          <a:xfrm>
            <a:off x="2086451" y="2194825"/>
            <a:ext cx="24948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[Cortez et al., 2009]</a:t>
            </a:r>
            <a:endParaRPr/>
          </a:p>
        </p:txBody>
      </p:sp>
      <p:sp>
        <p:nvSpPr>
          <p:cNvPr id="277" name="Google Shape;277;p44"/>
          <p:cNvSpPr txBox="1"/>
          <p:nvPr>
            <p:ph idx="8" type="title"/>
          </p:nvPr>
        </p:nvSpPr>
        <p:spPr>
          <a:xfrm>
            <a:off x="717750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278" name="Google Shape;278;p44"/>
          <p:cNvSpPr txBox="1"/>
          <p:nvPr>
            <p:ph idx="13" type="title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79" name="Google Shape;279;p44"/>
          <p:cNvSpPr txBox="1"/>
          <p:nvPr>
            <p:ph idx="14" type="title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80" name="Google Shape;280;p44"/>
          <p:cNvSpPr txBox="1"/>
          <p:nvPr>
            <p:ph idx="15" type="subTitle"/>
          </p:nvPr>
        </p:nvSpPr>
        <p:spPr>
          <a:xfrm>
            <a:off x="894999" y="1993650"/>
            <a:ext cx="36864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Portuguese "Vinho Verde" wine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2426850" y="1380375"/>
            <a:ext cx="4290300" cy="16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Research Problem:</a:t>
            </a:r>
            <a:endParaRPr sz="4800"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2426850" y="3081725"/>
            <a:ext cx="42903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predict the quality of a wine based on its chemical properties?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idx="1" type="subTitle"/>
          </p:nvPr>
        </p:nvSpPr>
        <p:spPr>
          <a:xfrm>
            <a:off x="721094" y="3241050"/>
            <a:ext cx="21513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rated wines can command higher prices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6"/>
          <p:cNvSpPr txBox="1"/>
          <p:nvPr>
            <p:ph idx="2" type="subTitle"/>
          </p:nvPr>
        </p:nvSpPr>
        <p:spPr>
          <a:xfrm>
            <a:off x="3496350" y="3241050"/>
            <a:ext cx="21513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ratings for a wine spurs sales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>
            <p:ph idx="3" type="subTitle"/>
          </p:nvPr>
        </p:nvSpPr>
        <p:spPr>
          <a:xfrm>
            <a:off x="6270194" y="3241050"/>
            <a:ext cx="21513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Wineries with consistent quality can build brand loyalty</a:t>
            </a:r>
            <a:endParaRPr/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predict quality?</a:t>
            </a:r>
            <a:endParaRPr/>
          </a:p>
        </p:txBody>
      </p:sp>
      <p:sp>
        <p:nvSpPr>
          <p:cNvPr id="295" name="Google Shape;295;p46"/>
          <p:cNvSpPr txBox="1"/>
          <p:nvPr>
            <p:ph idx="4" type="subTitle"/>
          </p:nvPr>
        </p:nvSpPr>
        <p:spPr>
          <a:xfrm>
            <a:off x="722375" y="2379750"/>
            <a:ext cx="2151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296" name="Google Shape;296;p46"/>
          <p:cNvSpPr txBox="1"/>
          <p:nvPr>
            <p:ph idx="5" type="subTitle"/>
          </p:nvPr>
        </p:nvSpPr>
        <p:spPr>
          <a:xfrm>
            <a:off x="3496350" y="2379750"/>
            <a:ext cx="2151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sp>
        <p:nvSpPr>
          <p:cNvPr id="297" name="Google Shape;297;p46"/>
          <p:cNvSpPr txBox="1"/>
          <p:nvPr>
            <p:ph idx="6" type="subTitle"/>
          </p:nvPr>
        </p:nvSpPr>
        <p:spPr>
          <a:xfrm>
            <a:off x="6270325" y="2379750"/>
            <a:ext cx="2151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Reputation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4294967295"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3" name="Google Shape;303;p47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4" name="Google Shape;304;p47"/>
          <p:cNvSpPr/>
          <p:nvPr/>
        </p:nvSpPr>
        <p:spPr>
          <a:xfrm>
            <a:off x="790438" y="2101550"/>
            <a:ext cx="1531200" cy="146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Actor"/>
                <a:ea typeface="Actor"/>
                <a:cs typeface="Actor"/>
                <a:sym typeface="Actor"/>
              </a:rPr>
              <a:t>Linear Regression Model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2801079" y="2101550"/>
            <a:ext cx="1531200" cy="146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Actor"/>
                <a:ea typeface="Actor"/>
                <a:cs typeface="Actor"/>
                <a:sym typeface="Actor"/>
              </a:rPr>
              <a:t>KNN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4811721" y="2101550"/>
            <a:ext cx="1531200" cy="146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Actor"/>
                <a:ea typeface="Actor"/>
                <a:cs typeface="Actor"/>
                <a:sym typeface="Actor"/>
              </a:rPr>
              <a:t>Correlation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6822363" y="2101550"/>
            <a:ext cx="1531200" cy="146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Actor"/>
                <a:ea typeface="Actor"/>
                <a:cs typeface="Actor"/>
                <a:sym typeface="Actor"/>
              </a:rPr>
              <a:t>Stepwise AIC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Acidity</a:t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13" y="1416425"/>
            <a:ext cx="5676286" cy="35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5829350" y="1456700"/>
            <a:ext cx="3341700" cy="3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Most common fixed acids in wines are: tartaric, malic, citric, and succinic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Calculated from Total acidity - Volatile acidity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 Acidity</a:t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00" y="1348750"/>
            <a:ext cx="5856973" cy="36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5947850" y="1363625"/>
            <a:ext cx="31470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Primary acid in volatile acidity is acetic acid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This gives wine the smell and taste of vinegar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Citric Acid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323350"/>
            <a:ext cx="5897077" cy="36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/>
        </p:nvSpPr>
        <p:spPr>
          <a:xfrm>
            <a:off x="5913875" y="1372100"/>
            <a:ext cx="31980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Relatively low in wine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-"/>
            </a:pPr>
            <a:r>
              <a:rPr lang="en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rPr>
              <a:t>Can be added to increase acidity or to counteract tannic haze (iron instability which produces tannis)</a:t>
            </a:r>
            <a:endParaRPr>
              <a:solidFill>
                <a:schemeClr val="dk2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ne Workshop to Celebrate US National Red Wine Day by Slidesgo">
  <a:themeElements>
    <a:clrScheme name="Simple Light">
      <a:dk1>
        <a:srgbClr val="4C1130"/>
      </a:dk1>
      <a:lt1>
        <a:srgbClr val="FFFFFF"/>
      </a:lt1>
      <a:dk2>
        <a:srgbClr val="551C36"/>
      </a:dk2>
      <a:lt2>
        <a:srgbClr val="FFFFFF"/>
      </a:lt2>
      <a:accent1>
        <a:srgbClr val="F6EEE8"/>
      </a:accent1>
      <a:accent2>
        <a:srgbClr val="4C1130"/>
      </a:accent2>
      <a:accent3>
        <a:srgbClr val="741B47"/>
      </a:accent3>
      <a:accent4>
        <a:srgbClr val="A64D79"/>
      </a:accent4>
      <a:accent5>
        <a:srgbClr val="C27BA0"/>
      </a:accent5>
      <a:accent6>
        <a:srgbClr val="D5A6BD"/>
      </a:accent6>
      <a:hlink>
        <a:srgbClr val="4C1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